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7" r:id="rId4"/>
    <p:sldId id="258" r:id="rId5"/>
    <p:sldId id="259" r:id="rId6"/>
    <p:sldId id="260" r:id="rId7"/>
    <p:sldId id="261" r:id="rId8"/>
    <p:sldId id="262" r:id="rId9"/>
    <p:sldId id="264" r:id="rId10"/>
    <p:sldId id="263" r:id="rId11"/>
    <p:sldId id="265" r:id="rId12"/>
    <p:sldId id="268" r:id="rId13"/>
    <p:sldId id="269" r:id="rId14"/>
    <p:sldId id="294" r:id="rId15"/>
    <p:sldId id="280" r:id="rId16"/>
    <p:sldId id="281" r:id="rId17"/>
    <p:sldId id="282" r:id="rId18"/>
    <p:sldId id="271" r:id="rId19"/>
    <p:sldId id="275" r:id="rId20"/>
    <p:sldId id="276" r:id="rId21"/>
    <p:sldId id="277" r:id="rId22"/>
    <p:sldId id="278"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42562B35-19B4-4168-B9AF-E8F4B66DBA30}"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2562B35-19B4-4168-B9AF-E8F4B66DBA30}"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2562B35-19B4-4168-B9AF-E8F4B66DBA30}"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2562B35-19B4-4168-B9AF-E8F4B66DBA3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F9B9A2D-10FA-429C-AE6A-1F69C6213B8E}" type="datetimeFigureOut">
              <a:rPr lang="en-US" smtClean="0"/>
              <a:pPr/>
              <a:t>5/18/2020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2562B35-19B4-4168-B9AF-E8F4B66DBA30}"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9B9A2D-10FA-429C-AE6A-1F69C6213B8E}" type="datetimeFigureOut">
              <a:rPr lang="en-US" smtClean="0"/>
              <a:pPr/>
              <a:t>5/18/2020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562B35-19B4-4168-B9AF-E8F4B66DBA30}"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IN" dirty="0" smtClean="0"/>
              <a:t/>
            </a:r>
            <a:br>
              <a:rPr lang="en-IN" dirty="0" smtClean="0"/>
            </a:br>
            <a:r>
              <a:rPr lang="en-IN" dirty="0" smtClean="0"/>
              <a:t/>
            </a:r>
            <a:br>
              <a:rPr lang="en-IN" dirty="0" smtClean="0"/>
            </a:br>
            <a:r>
              <a:rPr lang="en-IN" dirty="0" smtClean="0"/>
              <a:t/>
            </a:r>
            <a:br>
              <a:rPr lang="en-IN" dirty="0" smtClean="0"/>
            </a:br>
            <a:r>
              <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WEB TECHNOLOGY</a:t>
            </a:r>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IN" dirty="0"/>
          </a:p>
        </p:txBody>
      </p:sp>
      <p:sp>
        <p:nvSpPr>
          <p:cNvPr id="5" name="Text Placeholder 4"/>
          <p:cNvSpPr>
            <a:spLocks noGrp="1"/>
          </p:cNvSpPr>
          <p:nvPr>
            <p:ph type="subTitle" idx="1"/>
          </p:nvPr>
        </p:nvSpPr>
        <p:spPr/>
        <p:txBody>
          <a:bodyPr>
            <a:normAutofit/>
          </a:bodyPr>
          <a:lstStyle/>
          <a:p>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IN"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IN"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 Web service has the following elements:</a:t>
            </a:r>
            <a:endParaRPr lang="en-IN" dirty="0"/>
          </a:p>
        </p:txBody>
      </p:sp>
      <p:sp>
        <p:nvSpPr>
          <p:cNvPr id="3" name="Content Placeholder 2"/>
          <p:cNvSpPr>
            <a:spLocks noGrp="1"/>
          </p:cNvSpPr>
          <p:nvPr>
            <p:ph idx="1"/>
          </p:nvPr>
        </p:nvSpPr>
        <p:spPr/>
        <p:txBody>
          <a:bodyPr>
            <a:normAutofit lnSpcReduction="10000"/>
          </a:bodyPr>
          <a:lstStyle/>
          <a:p>
            <a:r>
              <a:rPr lang="en-IN" dirty="0" smtClean="0"/>
              <a:t>XML: </a:t>
            </a:r>
          </a:p>
          <a:p>
            <a:pPr>
              <a:buNone/>
            </a:pPr>
            <a:r>
              <a:rPr lang="en-IN" dirty="0" smtClean="0"/>
              <a:t>XML is used to exchange data over the Internet. </a:t>
            </a:r>
          </a:p>
          <a:p>
            <a:pPr>
              <a:buNone/>
            </a:pPr>
            <a:r>
              <a:rPr lang="en-IN" dirty="0" smtClean="0"/>
              <a:t>To enable data interchange, you require a standard data representation format that can be understood by any platform. Because XML is a plain-text format that can be understood by any type of hardware device over the Web, it is able to </a:t>
            </a:r>
            <a:r>
              <a:rPr lang="en-IN" dirty="0" err="1" smtClean="0"/>
              <a:t>fulfill</a:t>
            </a:r>
            <a:r>
              <a:rPr lang="en-IN" dirty="0" smtClean="0"/>
              <a:t> this requirement.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SOAP:</a:t>
            </a:r>
          </a:p>
          <a:p>
            <a:pPr>
              <a:buNone/>
            </a:pPr>
            <a:r>
              <a:rPr lang="en-IN" dirty="0" smtClean="0"/>
              <a:t> To be able to communicate with each other, a Web service and a client application must agree upon a common protocol. </a:t>
            </a:r>
          </a:p>
          <a:p>
            <a:pPr>
              <a:buNone/>
            </a:pPr>
            <a:r>
              <a:rPr lang="en-IN" dirty="0" smtClean="0"/>
              <a:t>SOAP is a standard communication protocol for interchanging information in a structured format in a distributed environment. </a:t>
            </a:r>
          </a:p>
          <a:p>
            <a:pPr>
              <a:buNone/>
            </a:pPr>
            <a:r>
              <a:rPr lang="en-IN" dirty="0" smtClean="0"/>
              <a:t>The information exchanged between the client application and the Web service is called a message.</a:t>
            </a:r>
          </a:p>
          <a:p>
            <a:pPr>
              <a:buNone/>
            </a:pPr>
            <a:r>
              <a:rPr lang="en-IN" dirty="0" smtClean="0"/>
              <a:t>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buNone/>
            </a:pPr>
            <a:r>
              <a:rPr lang="en-IN" dirty="0" smtClean="0"/>
              <a:t>WSDL</a:t>
            </a:r>
          </a:p>
          <a:p>
            <a:r>
              <a:rPr lang="en-IN" dirty="0" smtClean="0"/>
              <a:t>To be able to use a Web service, the developers of a client application need to know the methods exposed by the Web service and the parameters to be passed to these methods. </a:t>
            </a:r>
          </a:p>
          <a:p>
            <a:r>
              <a:rPr lang="en-IN" dirty="0" smtClean="0"/>
              <a:t>WSDL is a </a:t>
            </a:r>
            <a:r>
              <a:rPr lang="en-IN" dirty="0" err="1" smtClean="0"/>
              <a:t>markup</a:t>
            </a:r>
            <a:r>
              <a:rPr lang="en-IN" dirty="0" smtClean="0"/>
              <a:t> language that describes a Web service</a:t>
            </a:r>
          </a:p>
          <a:p>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dirty="0" smtClean="0"/>
          </a:p>
          <a:p>
            <a:pPr>
              <a:buNone/>
            </a:pPr>
            <a:r>
              <a:rPr lang="en-IN" dirty="0" smtClean="0"/>
              <a:t>It provides a standard mechanism to register and discover a Web service. </a:t>
            </a:r>
          </a:p>
          <a:p>
            <a:pPr>
              <a:buNone/>
            </a:pPr>
            <a:r>
              <a:rPr lang="en-IN" dirty="0" smtClean="0"/>
              <a:t> </a:t>
            </a:r>
            <a:endParaRPr lang="en-IN" dirty="0"/>
          </a:p>
        </p:txBody>
      </p:sp>
      <p:sp>
        <p:nvSpPr>
          <p:cNvPr id="4" name="Title 3"/>
          <p:cNvSpPr>
            <a:spLocks noGrp="1"/>
          </p:cNvSpPr>
          <p:nvPr>
            <p:ph type="title"/>
          </p:nvPr>
        </p:nvSpPr>
        <p:spPr/>
        <p:txBody>
          <a:bodyPr>
            <a:normAutofit fontScale="90000"/>
          </a:bodyPr>
          <a:lstStyle/>
          <a:p>
            <a:r>
              <a:rPr lang="en-IN" dirty="0" smtClean="0"/>
              <a:t>UDDI(universal description discovery and integration)</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Managing States of an ASP.NET Application</a:t>
            </a:r>
            <a:endParaRPr lang="en-IN" dirty="0"/>
          </a:p>
        </p:txBody>
      </p:sp>
      <p:sp>
        <p:nvSpPr>
          <p:cNvPr id="3" name="Content Placeholder 2"/>
          <p:cNvSpPr>
            <a:spLocks noGrp="1"/>
          </p:cNvSpPr>
          <p:nvPr>
            <p:ph idx="1"/>
          </p:nvPr>
        </p:nvSpPr>
        <p:spPr/>
        <p:txBody>
          <a:bodyPr>
            <a:noAutofit/>
          </a:bodyPr>
          <a:lstStyle/>
          <a:p>
            <a:r>
              <a:rPr lang="en-IN" sz="2300" dirty="0" smtClean="0"/>
              <a:t>State is quite an innovative concept in Web development. </a:t>
            </a:r>
          </a:p>
          <a:p>
            <a:r>
              <a:rPr lang="en-IN" sz="2300" dirty="0" smtClean="0"/>
              <a:t>It is an innovative concept because it eliminates the drawback of losing state data on page-reload. </a:t>
            </a:r>
          </a:p>
          <a:p>
            <a:r>
              <a:rPr lang="en-IN" sz="2300" dirty="0" smtClean="0"/>
              <a:t>By using states with your Web application, you can preserve the state of a Web application both at the server or client end, </a:t>
            </a:r>
          </a:p>
          <a:p>
            <a:r>
              <a:rPr lang="en-IN" sz="2300" dirty="0" smtClean="0"/>
              <a:t>The state of a Web application actually stores the changes that have been made to the Web application. </a:t>
            </a:r>
          </a:p>
          <a:p>
            <a:r>
              <a:rPr lang="en-IN" sz="2300" dirty="0" smtClean="0"/>
              <a:t>If you are not using states then these changes get discarded. </a:t>
            </a:r>
          </a:p>
          <a:p>
            <a:r>
              <a:rPr lang="en-IN" sz="2300" dirty="0" smtClean="0"/>
              <a:t>For example an e-commerce shopping site or an internet site of a company to keep track of the user requests, such as the items chosen by the user on a shopping site.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Various means of storing state information: </a:t>
            </a:r>
            <a:endParaRPr lang="en-IN" dirty="0"/>
          </a:p>
        </p:txBody>
      </p:sp>
      <p:sp>
        <p:nvSpPr>
          <p:cNvPr id="3" name="Content Placeholder 2"/>
          <p:cNvSpPr>
            <a:spLocks noGrp="1"/>
          </p:cNvSpPr>
          <p:nvPr>
            <p:ph idx="1"/>
          </p:nvPr>
        </p:nvSpPr>
        <p:spPr/>
        <p:txBody>
          <a:bodyPr>
            <a:normAutofit/>
          </a:bodyPr>
          <a:lstStyle/>
          <a:p>
            <a:r>
              <a:rPr lang="en-IN" i="1" dirty="0" err="1" smtClean="0"/>
              <a:t>HiddenField</a:t>
            </a:r>
            <a:r>
              <a:rPr lang="en-IN" i="1" dirty="0" smtClean="0"/>
              <a:t> control: </a:t>
            </a:r>
          </a:p>
          <a:p>
            <a:pPr>
              <a:buNone/>
            </a:pPr>
            <a:endParaRPr lang="en-IN" dirty="0" smtClean="0"/>
          </a:p>
          <a:p>
            <a:pPr>
              <a:buNone/>
            </a:pPr>
            <a:r>
              <a:rPr lang="en-IN" dirty="0" smtClean="0"/>
              <a:t>The </a:t>
            </a:r>
            <a:r>
              <a:rPr lang="en-IN" dirty="0" err="1" smtClean="0"/>
              <a:t>HiddenField</a:t>
            </a:r>
            <a:r>
              <a:rPr lang="en-IN" dirty="0" smtClean="0"/>
              <a:t> control is not visible when the application is viewed in the browser; </a:t>
            </a:r>
          </a:p>
          <a:p>
            <a:pPr>
              <a:buNone/>
            </a:pPr>
            <a:r>
              <a:rPr lang="en-IN" dirty="0" smtClean="0"/>
              <a:t>This control acts as a storage area for storing any page specific information. </a:t>
            </a:r>
          </a:p>
          <a:p>
            <a:pPr>
              <a:buNone/>
            </a:pPr>
            <a:endParaRPr lang="en-IN" dirty="0" smtClean="0"/>
          </a:p>
          <a:p>
            <a:pP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i="1" dirty="0" smtClean="0"/>
              <a:t>Cookies: </a:t>
            </a:r>
          </a:p>
          <a:p>
            <a:pPr>
              <a:buNone/>
            </a:pPr>
            <a:r>
              <a:rPr lang="en-IN" dirty="0" smtClean="0"/>
              <a:t>These are the text files that store data, such as user ID and preferences at the client end; </a:t>
            </a:r>
          </a:p>
          <a:p>
            <a:pPr>
              <a:buNone/>
            </a:pPr>
            <a:r>
              <a:rPr lang="en-IN" dirty="0" smtClean="0"/>
              <a:t>when a browser again requests the same web page, the cookie is sent along with the request; the Web server then retrieves the information from the cookie. </a:t>
            </a:r>
          </a:p>
          <a:p>
            <a:pPr>
              <a:buNone/>
            </a:pPr>
            <a:endParaRPr lang="en-I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Query Strings: </a:t>
            </a:r>
          </a:p>
          <a:p>
            <a:pPr>
              <a:buNone/>
            </a:pPr>
            <a:r>
              <a:rPr lang="en-IN" dirty="0" smtClean="0"/>
              <a:t>These are the information strings added at the end of a URL to mention the state of a Web application;</a:t>
            </a:r>
          </a:p>
          <a:p>
            <a:pPr>
              <a:buNone/>
            </a:pPr>
            <a:r>
              <a:rPr lang="en-IN" dirty="0" smtClean="0"/>
              <a:t> however, the use of query string is not secure because the query string values are exposed to the internet through the URL.</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i="1" dirty="0" smtClean="0"/>
              <a:t>An application can have three types of states</a:t>
            </a:r>
            <a:r>
              <a:rPr lang="en-IN" dirty="0" smtClean="0"/>
              <a:t>: </a:t>
            </a:r>
          </a:p>
          <a:p>
            <a:pPr>
              <a:buNone/>
            </a:pPr>
            <a:r>
              <a:rPr lang="en-IN" dirty="0" smtClean="0"/>
              <a:t>	application state,</a:t>
            </a:r>
          </a:p>
          <a:p>
            <a:pPr>
              <a:buNone/>
            </a:pPr>
            <a:r>
              <a:rPr lang="en-IN" dirty="0" smtClean="0"/>
              <a:t>	session state</a:t>
            </a:r>
          </a:p>
          <a:p>
            <a:pPr>
              <a:buNone/>
            </a:pPr>
            <a:r>
              <a:rPr lang="en-IN" dirty="0" smtClean="0"/>
              <a:t>	 view state</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Application-State</a:t>
            </a:r>
            <a:endParaRPr lang="en-IN" dirty="0"/>
          </a:p>
        </p:txBody>
      </p:sp>
      <p:sp>
        <p:nvSpPr>
          <p:cNvPr id="3" name="Content Placeholder 2"/>
          <p:cNvSpPr>
            <a:spLocks noGrp="1"/>
          </p:cNvSpPr>
          <p:nvPr>
            <p:ph idx="1"/>
          </p:nvPr>
        </p:nvSpPr>
        <p:spPr/>
        <p:txBody>
          <a:bodyPr>
            <a:noAutofit/>
          </a:bodyPr>
          <a:lstStyle/>
          <a:p>
            <a:pPr>
              <a:buNone/>
            </a:pPr>
            <a:r>
              <a:rPr lang="en-IN" sz="2400" dirty="0" smtClean="0"/>
              <a:t>The application-state is used to store the data corresponding to the global variables of an ASP.NET Web application. </a:t>
            </a:r>
          </a:p>
          <a:p>
            <a:pPr>
              <a:buNone/>
            </a:pPr>
            <a:r>
              <a:rPr lang="en-IN" sz="2400" dirty="0" smtClean="0"/>
              <a:t>The data in the application-state is stored once and read many times. </a:t>
            </a:r>
          </a:p>
          <a:p>
            <a:pPr>
              <a:buNone/>
            </a:pPr>
            <a:r>
              <a:rPr lang="en-IN" sz="2400" dirty="0" smtClean="0"/>
              <a:t>The application-state uses the </a:t>
            </a:r>
            <a:r>
              <a:rPr lang="en-IN" sz="2400" dirty="0" err="1" smtClean="0"/>
              <a:t>HttpApplicationstate</a:t>
            </a:r>
            <a:r>
              <a:rPr lang="en-IN" sz="2400" dirty="0" smtClean="0"/>
              <a:t> class to store and share the data throughout the application. </a:t>
            </a:r>
          </a:p>
          <a:p>
            <a:pPr>
              <a:buNone/>
            </a:pPr>
            <a:r>
              <a:rPr lang="en-IN" sz="2400" dirty="0" smtClean="0"/>
              <a:t>You can access the information stored in the application-state by using the </a:t>
            </a:r>
            <a:r>
              <a:rPr lang="en-IN" sz="2400" dirty="0" err="1" smtClean="0"/>
              <a:t>HttpApplication</a:t>
            </a:r>
            <a:r>
              <a:rPr lang="en-IN" sz="2400" dirty="0" smtClean="0"/>
              <a:t> class property. </a:t>
            </a:r>
          </a:p>
          <a:p>
            <a:pPr>
              <a:buNone/>
            </a:pPr>
            <a:r>
              <a:rPr lang="en-IN" sz="2400" dirty="0" smtClean="0"/>
              <a:t>The </a:t>
            </a:r>
            <a:r>
              <a:rPr lang="en-IN" sz="2400" dirty="0" err="1" smtClean="0"/>
              <a:t>HttpApplicastionstate</a:t>
            </a:r>
            <a:r>
              <a:rPr lang="en-IN" sz="2400" dirty="0" smtClean="0"/>
              <a:t> class provides a </a:t>
            </a:r>
            <a:r>
              <a:rPr lang="en-IN" sz="2400" i="1" dirty="0" smtClean="0"/>
              <a:t>lock method </a:t>
            </a:r>
            <a:r>
              <a:rPr lang="en-IN" sz="2400" dirty="0" smtClean="0"/>
              <a:t>that you can use to ensure that the only a single user access and modify data of an ASP.NET Web application at any instant of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3</a:t>
            </a:r>
            <a:endParaRPr lang="en-IN" dirty="0"/>
          </a:p>
        </p:txBody>
      </p:sp>
      <p:sp>
        <p:nvSpPr>
          <p:cNvPr id="3" name="Subtitle 2"/>
          <p:cNvSpPr>
            <a:spLocks noGrp="1"/>
          </p:cNvSpPr>
          <p:nvPr>
            <p:ph type="subTitle" idx="1"/>
          </p:nvPr>
        </p:nvSpPr>
        <p:spPr>
          <a:xfrm>
            <a:off x="1432560" y="1850064"/>
            <a:ext cx="7406640" cy="2793382"/>
          </a:xfrm>
        </p:spPr>
        <p:txBody>
          <a:bodyPr/>
          <a:lstStyle/>
          <a:p>
            <a:endParaRPr lang="en-IN" dirty="0"/>
          </a:p>
        </p:txBody>
      </p:sp>
      <p:sp>
        <p:nvSpPr>
          <p:cNvPr id="4" name="Rectangle 3"/>
          <p:cNvSpPr/>
          <p:nvPr/>
        </p:nvSpPr>
        <p:spPr>
          <a:xfrm>
            <a:off x="1815444" y="2967335"/>
            <a:ext cx="5513112" cy="923330"/>
          </a:xfrm>
          <a:prstGeom prst="rect">
            <a:avLst/>
          </a:prstGeom>
          <a:noFill/>
        </p:spPr>
        <p:txBody>
          <a:bodyPr wrap="none" lIns="91440" tIns="45720" rIns="91440" bIns="45720">
            <a:spAutoFit/>
          </a:bodyPr>
          <a:lstStyle/>
          <a:p>
            <a:pPr algn="ctr"/>
            <a:r>
              <a:rPr lang="en-I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WEB SERVICES</a:t>
            </a:r>
            <a:endParaRPr lang="en-IN"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28604"/>
            <a:ext cx="7498080" cy="500066"/>
          </a:xfrm>
        </p:spPr>
        <p:txBody>
          <a:bodyPr>
            <a:normAutofit fontScale="90000"/>
          </a:bodyPr>
          <a:lstStyle/>
          <a:p>
            <a:r>
              <a:rPr lang="en-IN" dirty="0" smtClean="0"/>
              <a:t>Session-State </a:t>
            </a:r>
            <a:br>
              <a:rPr lang="en-IN" dirty="0" smtClean="0"/>
            </a:br>
            <a:endParaRPr lang="en-IN" dirty="0"/>
          </a:p>
        </p:txBody>
      </p:sp>
      <p:sp>
        <p:nvSpPr>
          <p:cNvPr id="3" name="Content Placeholder 2"/>
          <p:cNvSpPr>
            <a:spLocks noGrp="1"/>
          </p:cNvSpPr>
          <p:nvPr>
            <p:ph idx="1"/>
          </p:nvPr>
        </p:nvSpPr>
        <p:spPr>
          <a:xfrm>
            <a:off x="1435608" y="1000108"/>
            <a:ext cx="7498080" cy="5248292"/>
          </a:xfrm>
        </p:spPr>
        <p:txBody>
          <a:bodyPr>
            <a:normAutofit fontScale="70000" lnSpcReduction="20000"/>
          </a:bodyPr>
          <a:lstStyle/>
          <a:p>
            <a:pPr>
              <a:buNone/>
            </a:pPr>
            <a:endParaRPr lang="en-IN" dirty="0" smtClean="0"/>
          </a:p>
          <a:p>
            <a:r>
              <a:rPr lang="en-IN" dirty="0" smtClean="0"/>
              <a:t>Each client accessing a Web application maintains distinct session with a Web server. </a:t>
            </a:r>
          </a:p>
          <a:p>
            <a:r>
              <a:rPr lang="en-IN" dirty="0" smtClean="0"/>
              <a:t>There is also specific information associated with each of these sessions. Session-state is used to store this information. </a:t>
            </a:r>
          </a:p>
          <a:p>
            <a:r>
              <a:rPr lang="en-IN" dirty="0" smtClean="0"/>
              <a:t>The session-state is defined in the &lt;</a:t>
            </a:r>
            <a:r>
              <a:rPr lang="en-IN" dirty="0" err="1" smtClean="0"/>
              <a:t>sessionState</a:t>
            </a:r>
            <a:r>
              <a:rPr lang="en-IN" dirty="0" smtClean="0"/>
              <a:t>&gt; section of the </a:t>
            </a:r>
            <a:r>
              <a:rPr lang="en-IN" dirty="0" err="1" smtClean="0"/>
              <a:t>web.config</a:t>
            </a:r>
            <a:r>
              <a:rPr lang="en-IN" dirty="0" smtClean="0"/>
              <a:t> file and stores the data specific to a user session in session variables. </a:t>
            </a:r>
          </a:p>
          <a:p>
            <a:r>
              <a:rPr lang="en-IN" dirty="0" smtClean="0"/>
              <a:t>Different session variables are created for each user session. Also, the session variables can be accessed from any page of a Web application. </a:t>
            </a:r>
          </a:p>
          <a:p>
            <a:r>
              <a:rPr lang="en-IN" dirty="0" smtClean="0"/>
              <a:t>When a user accesses a web page a session ID for the user is created. </a:t>
            </a:r>
          </a:p>
          <a:p>
            <a:r>
              <a:rPr lang="en-IN" dirty="0" smtClean="0"/>
              <a:t>The session ID is transferred between the server and the client over the HTTP protocol using cookies.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view-state</a:t>
            </a:r>
            <a:endParaRPr lang="en-IN" dirty="0"/>
          </a:p>
        </p:txBody>
      </p:sp>
      <p:sp>
        <p:nvSpPr>
          <p:cNvPr id="3" name="Content Placeholder 2"/>
          <p:cNvSpPr>
            <a:spLocks noGrp="1"/>
          </p:cNvSpPr>
          <p:nvPr>
            <p:ph idx="1"/>
          </p:nvPr>
        </p:nvSpPr>
        <p:spPr/>
        <p:txBody>
          <a:bodyPr/>
          <a:lstStyle/>
          <a:p>
            <a:r>
              <a:rPr lang="en-IN" dirty="0" smtClean="0"/>
              <a:t>The view-state stores the page-specific information when a page is posted back to the server. </a:t>
            </a:r>
          </a:p>
          <a:p>
            <a:r>
              <a:rPr lang="en-IN" dirty="0" smtClean="0"/>
              <a:t>When a page is processed, the current state of the web page and control is hashed into a string and saved as a hidden field. Such a state of web page is called view-state and is defined as a hidden field on a web page. </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a:t>
            </a:r>
            <a:r>
              <a:rPr lang="en-IN" dirty="0" err="1" smtClean="0"/>
              <a:t>ViewState</a:t>
            </a:r>
            <a:r>
              <a:rPr lang="en-IN" dirty="0" smtClean="0"/>
              <a:t> property is used to save the view-state for each control, such as HTML controls and Web controls used in a web page. </a:t>
            </a:r>
          </a:p>
          <a:p>
            <a:r>
              <a:rPr lang="en-IN" dirty="0" smtClean="0"/>
              <a:t>If the </a:t>
            </a:r>
            <a:r>
              <a:rPr lang="en-IN" dirty="0" err="1" smtClean="0"/>
              <a:t>ViewState</a:t>
            </a:r>
            <a:r>
              <a:rPr lang="en-IN" dirty="0" smtClean="0"/>
              <a:t> property is not used, then the values written in various controls, such as Textbox and Checkbox on the web page are not retained when the page is reloaded. </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Enabling Technologies Used in Web Services </a:t>
            </a:r>
            <a:endParaRPr lang="en-IN" dirty="0"/>
          </a:p>
        </p:txBody>
      </p:sp>
      <p:sp>
        <p:nvSpPr>
          <p:cNvPr id="3" name="Content Placeholder 2"/>
          <p:cNvSpPr>
            <a:spLocks noGrp="1"/>
          </p:cNvSpPr>
          <p:nvPr>
            <p:ph idx="1"/>
          </p:nvPr>
        </p:nvSpPr>
        <p:spPr/>
        <p:txBody>
          <a:bodyPr>
            <a:normAutofit/>
          </a:bodyPr>
          <a:lstStyle/>
          <a:p>
            <a:r>
              <a:rPr lang="en-IN" dirty="0" smtClean="0"/>
              <a:t>A Web service can be created using any programming language in the .NET suite, s Visual Basic .NET</a:t>
            </a:r>
          </a:p>
          <a:p>
            <a:pPr>
              <a:buNone/>
            </a:pPr>
            <a:r>
              <a:rPr lang="en-IN" dirty="0" smtClean="0"/>
              <a:t>    Visual C#.NET </a:t>
            </a:r>
          </a:p>
          <a:p>
            <a:pPr>
              <a:buNone/>
            </a:pPr>
            <a:r>
              <a:rPr lang="en-IN" dirty="0" smtClean="0"/>
              <a:t>   C++.NET. </a:t>
            </a:r>
          </a:p>
          <a:p>
            <a:pPr>
              <a:buNone/>
            </a:pPr>
            <a:r>
              <a:rPr lang="en-IN" dirty="0" smtClean="0"/>
              <a:t>some requirements need to be fulfilled to enable applications to access the functionality provided by Web services. </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sz="2800" dirty="0" smtClean="0"/>
              <a:t>These requirements are listed below: </a:t>
            </a:r>
          </a:p>
          <a:p>
            <a:pPr>
              <a:buNone/>
            </a:pPr>
            <a:r>
              <a:rPr lang="en-IN" sz="2800" dirty="0" smtClean="0"/>
              <a:t>• A common data representation format in order to ensure the interoperability of the data exchanged by the client application and the Web service. </a:t>
            </a:r>
          </a:p>
          <a:p>
            <a:pPr>
              <a:buNone/>
            </a:pPr>
            <a:r>
              <a:rPr lang="en-IN" sz="2800" dirty="0" smtClean="0"/>
              <a:t>• A standard method for sending messages from the client application to the Web service and vice versa. </a:t>
            </a:r>
          </a:p>
          <a:p>
            <a:pPr>
              <a:buNone/>
            </a:pPr>
            <a:r>
              <a:rPr lang="en-IN" sz="2800" dirty="0" smtClean="0"/>
              <a:t>• A standard format for describing the Web service. </a:t>
            </a:r>
          </a:p>
          <a:p>
            <a:pPr>
              <a:buNone/>
            </a:pPr>
            <a:r>
              <a:rPr lang="en-IN" sz="2800" dirty="0" smtClean="0"/>
              <a:t>• A mechanism to allow client applications to discover the Web services and their location </a:t>
            </a:r>
          </a:p>
          <a:p>
            <a:endParaRPr lang="en-IN"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To cater to these requirements, various standards such as </a:t>
            </a:r>
          </a:p>
          <a:p>
            <a:r>
              <a:rPr lang="en-IN" dirty="0" err="1" smtClean="0"/>
              <a:t>eXtensible</a:t>
            </a:r>
            <a:r>
              <a:rPr lang="en-IN" dirty="0" smtClean="0"/>
              <a:t> </a:t>
            </a:r>
            <a:r>
              <a:rPr lang="en-IN" dirty="0" err="1" smtClean="0"/>
              <a:t>Markup</a:t>
            </a:r>
            <a:r>
              <a:rPr lang="en-IN" dirty="0" smtClean="0"/>
              <a:t> Language(XML) </a:t>
            </a:r>
          </a:p>
          <a:p>
            <a:r>
              <a:rPr lang="en-IN" dirty="0" smtClean="0"/>
              <a:t>Simple Object Access Protocol(SOAP), </a:t>
            </a:r>
          </a:p>
          <a:p>
            <a:r>
              <a:rPr lang="en-IN" dirty="0" smtClean="0"/>
              <a:t>Web Services Description Language(WSDL).</a:t>
            </a:r>
          </a:p>
          <a:p>
            <a:pPr>
              <a:buNone/>
            </a:pPr>
            <a:r>
              <a:rPr lang="en-IN" dirty="0" smtClean="0"/>
              <a:t> Universal Description Discovery and Integration(UDDI)</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XML</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A client application passes arguments to a method exposed by a Web services. The method performs some action on the arguments and returns the results to the client application. </a:t>
            </a:r>
          </a:p>
          <a:p>
            <a:r>
              <a:rPr lang="en-IN" dirty="0" smtClean="0"/>
              <a:t>The data returned by the Web service can be used by the client application, regardless of the hardware and software platform used to develop the application. </a:t>
            </a:r>
          </a:p>
          <a:p>
            <a:r>
              <a:rPr lang="en-IN" dirty="0" smtClean="0"/>
              <a:t>To enable this kind of data interchange, you require a standard data representation format that can be understood by any platform. </a:t>
            </a:r>
          </a:p>
          <a:p>
            <a:r>
              <a:rPr lang="en-IN" dirty="0" smtClean="0"/>
              <a:t>Since XML is a plain-text format that can be understood by any kind of device, it caters to this requirement. </a:t>
            </a:r>
          </a:p>
          <a:p>
            <a:pPr>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SOAP</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IN" dirty="0" smtClean="0"/>
              <a:t> To be able to communicate with each other, a Web service and a client application must agree upon a common protocol. </a:t>
            </a:r>
          </a:p>
          <a:p>
            <a:pPr>
              <a:buNone/>
            </a:pPr>
            <a:r>
              <a:rPr lang="en-IN" dirty="0" smtClean="0"/>
              <a:t>SOAP is a standard communication protocol for interchanging information in a structured format in a distributed environment. </a:t>
            </a:r>
          </a:p>
          <a:p>
            <a:pPr>
              <a:buNone/>
            </a:pPr>
            <a:r>
              <a:rPr lang="en-IN" dirty="0" smtClean="0"/>
              <a:t>The information exchanged between the client application and the Web service is called a message.</a:t>
            </a:r>
          </a:p>
          <a:p>
            <a:pPr>
              <a:buNone/>
            </a:pPr>
            <a:r>
              <a:rPr lang="en-IN" dirty="0" smtClean="0"/>
              <a:t> </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Messages include the calls made by the client application to a web method and the data returned by the Web method to be client. </a:t>
            </a:r>
          </a:p>
          <a:p>
            <a:r>
              <a:rPr lang="en-IN" dirty="0" smtClean="0"/>
              <a:t>When a client application makes a request for a Web method, a SOAP packet is created. </a:t>
            </a:r>
          </a:p>
          <a:p>
            <a:r>
              <a:rPr lang="en-IN" dirty="0" smtClean="0"/>
              <a:t>This packet contains the name of the Web method to be invoked and the parameters to be passed to the Web method in an XML format. </a:t>
            </a:r>
          </a:p>
          <a:p>
            <a:r>
              <a:rPr lang="en-IN" dirty="0" smtClean="0"/>
              <a:t>This information is used to invoke the Web method with the appropriate parameters. </a:t>
            </a:r>
          </a:p>
          <a:p>
            <a:pPr>
              <a:buNone/>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When the SOAP packet arrives at the Web server on which the Web service resides, the Web method name and its parameter are extracted from the SOAP packet and the appropriate Web method is invoked.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smtClean="0"/>
              <a:t>The evolution of the internet and its exponential growth in recent years has led to the development of complex  applications that are managed across different platforms and geographical boundaries.</a:t>
            </a:r>
          </a:p>
          <a:p>
            <a:r>
              <a:rPr lang="en-IN" dirty="0" smtClean="0"/>
              <a:t> These applications may consist of components that may have been developed using different programming languages and hosted in application involves ensuring that such components are interoperable. </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WSDL</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To be able to use a Web service, the developers of a client application need to know the methods exposed by the Web service and the parameters to be passed to these methods. Therefore, you need a standard method to describe the methods that are exposed by a Web  service. </a:t>
            </a:r>
          </a:p>
          <a:p>
            <a:r>
              <a:rPr lang="en-IN" dirty="0" smtClean="0"/>
              <a:t>This information should be readily accessible to the Web service clients during the design phase. This is achieved by using  Web Services Description Language(WSDL). </a:t>
            </a:r>
          </a:p>
          <a:p>
            <a:r>
              <a:rPr lang="en-IN" dirty="0" smtClean="0"/>
              <a:t>WSDL is a </a:t>
            </a:r>
            <a:r>
              <a:rPr lang="en-IN" dirty="0" err="1" smtClean="0"/>
              <a:t>markup</a:t>
            </a:r>
            <a:r>
              <a:rPr lang="en-IN" dirty="0" smtClean="0"/>
              <a:t> language that describes a Web service.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buNone/>
            </a:pPr>
            <a:r>
              <a:rPr lang="en-IN" dirty="0" smtClean="0"/>
              <a:t>A WSDL document contains the following information about a Web service: </a:t>
            </a:r>
          </a:p>
          <a:p>
            <a:pPr>
              <a:buFont typeface="Wingdings" pitchFamily="2" charset="2"/>
              <a:buChar char="v"/>
            </a:pPr>
            <a:r>
              <a:rPr lang="en-IN" dirty="0" smtClean="0"/>
              <a:t> The Web service available for a given Web site</a:t>
            </a:r>
          </a:p>
          <a:p>
            <a:pPr>
              <a:buFont typeface="Wingdings" pitchFamily="2" charset="2"/>
              <a:buChar char="v"/>
            </a:pPr>
            <a:r>
              <a:rPr lang="en-IN" dirty="0" smtClean="0"/>
              <a:t> The purpose for which these service can be used</a:t>
            </a:r>
          </a:p>
          <a:p>
            <a:pPr>
              <a:buFont typeface="Wingdings" pitchFamily="2" charset="2"/>
              <a:buChar char="v"/>
            </a:pPr>
            <a:r>
              <a:rPr lang="en-IN" dirty="0" smtClean="0"/>
              <a:t> The types of parameters that need to be passed to a Web service </a:t>
            </a:r>
          </a:p>
          <a:p>
            <a:pPr>
              <a:buFont typeface="Wingdings" pitchFamily="2" charset="2"/>
              <a:buChar char="v"/>
            </a:pPr>
            <a:r>
              <a:rPr lang="en-IN" dirty="0" smtClean="0"/>
              <a:t> The types of value that is returned by a Web service</a:t>
            </a:r>
          </a:p>
          <a:p>
            <a:pPr>
              <a:buFont typeface="Wingdings" pitchFamily="2" charset="2"/>
              <a:buChar char="v"/>
            </a:pPr>
            <a:r>
              <a:rPr lang="en-IN" dirty="0" smtClean="0"/>
              <a:t>The format used to access these Web services</a:t>
            </a:r>
          </a:p>
          <a:p>
            <a:pPr>
              <a:buFont typeface="Wingdings" pitchFamily="2" charset="2"/>
              <a:buChar char="v"/>
            </a:pPr>
            <a:r>
              <a:rPr lang="en-IN" dirty="0" smtClean="0"/>
              <a:t> The URL at which a We service can be accessed</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UDDI provides a standard mechanism to register and discover a Web service. </a:t>
            </a:r>
          </a:p>
          <a:p>
            <a:r>
              <a:rPr lang="en-IN" dirty="0" smtClean="0"/>
              <a:t>When a Web service provider wants to make a Web service available to client applications, the provider describes the Web service by using a WSDL document. </a:t>
            </a:r>
          </a:p>
          <a:p>
            <a:r>
              <a:rPr lang="en-IN" dirty="0" smtClean="0"/>
              <a:t>The provider registers the Web service in the UDDI Directory. </a:t>
            </a:r>
          </a:p>
          <a:p>
            <a:r>
              <a:rPr lang="en-IN" dirty="0" smtClean="0"/>
              <a:t>The UDDI Directory contains pointers to the web service and the WSDL document for the Web service. </a:t>
            </a:r>
          </a:p>
          <a:p>
            <a:r>
              <a:rPr lang="en-IN" dirty="0" smtClean="0"/>
              <a:t>Client application can then discover the Web service by using the UDDI Directory. </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smtClean="0"/>
              <a:t>The following diagram depicts the relation between the various enabling Web service technologies</a:t>
            </a:r>
            <a:endParaRPr lang="en-IN" sz="2800" dirty="0"/>
          </a:p>
        </p:txBody>
      </p:sp>
      <p:pic>
        <p:nvPicPr>
          <p:cNvPr id="4" name="Content Placeholder 3" descr="1.jpg.png"/>
          <p:cNvPicPr>
            <a:picLocks noGrp="1" noChangeAspect="1"/>
          </p:cNvPicPr>
          <p:nvPr>
            <p:ph idx="1"/>
          </p:nvPr>
        </p:nvPicPr>
        <p:blipFill>
          <a:blip r:embed="rId2"/>
          <a:stretch>
            <a:fillRect/>
          </a:stretch>
        </p:blipFill>
        <p:spPr>
          <a:xfrm>
            <a:off x="1500166" y="2000240"/>
            <a:ext cx="6929486" cy="4105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A Web service exposes a number of methods to provide functions that can be used by one or more applications, regardless of the programming languages, operating systems, and hardware platforms used to develop them. </a:t>
            </a:r>
          </a:p>
          <a:p>
            <a:r>
              <a:rPr lang="en-IN" dirty="0" smtClean="0"/>
              <a:t>The methods that provide such function are called Web methods.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 functions used by a Web service can be accessed by applications using Internet standards, such as Simple Object Access Protocol (SOAP). </a:t>
            </a:r>
          </a:p>
          <a:p>
            <a:r>
              <a:rPr lang="en-IN" dirty="0" smtClean="0"/>
              <a:t>SOAP is a protocol that uses </a:t>
            </a:r>
            <a:r>
              <a:rPr lang="en-IN" dirty="0" err="1" smtClean="0"/>
              <a:t>eXtensible</a:t>
            </a:r>
            <a:r>
              <a:rPr lang="en-IN" dirty="0" smtClean="0"/>
              <a:t> </a:t>
            </a:r>
            <a:r>
              <a:rPr lang="en-IN" dirty="0" err="1" smtClean="0"/>
              <a:t>Markup</a:t>
            </a:r>
            <a:r>
              <a:rPr lang="en-IN" dirty="0" smtClean="0"/>
              <a:t> Language (XML) to describe data and </a:t>
            </a:r>
            <a:r>
              <a:rPr lang="en-IN" dirty="0" err="1" smtClean="0"/>
              <a:t>HyperText</a:t>
            </a:r>
            <a:r>
              <a:rPr lang="en-IN" dirty="0" smtClean="0"/>
              <a:t> Transfer Protocol (HTTP) to transmit application data. </a:t>
            </a:r>
          </a:p>
          <a:p>
            <a:r>
              <a:rPr lang="en-IN" dirty="0" smtClean="0"/>
              <a:t>An application that uses a Web service is called a Web service client.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Web services provide the following benefits:</a:t>
            </a:r>
            <a:endParaRPr lang="en-IN" dirty="0"/>
          </a:p>
        </p:txBody>
      </p:sp>
      <p:sp>
        <p:nvSpPr>
          <p:cNvPr id="3" name="Content Placeholder 2"/>
          <p:cNvSpPr>
            <a:spLocks noGrp="1"/>
          </p:cNvSpPr>
          <p:nvPr>
            <p:ph idx="1"/>
          </p:nvPr>
        </p:nvSpPr>
        <p:spPr/>
        <p:txBody>
          <a:bodyPr>
            <a:normAutofit/>
          </a:bodyPr>
          <a:lstStyle/>
          <a:p>
            <a:r>
              <a:rPr lang="en-IN" dirty="0" smtClean="0"/>
              <a:t>Easy accessibility: </a:t>
            </a:r>
          </a:p>
          <a:p>
            <a:pPr>
              <a:buNone/>
            </a:pPr>
            <a:r>
              <a:rPr lang="en-IN" dirty="0" smtClean="0"/>
              <a:t>Any computer that has access to the Internet can easily access a Web service. </a:t>
            </a:r>
          </a:p>
          <a:p>
            <a:pPr>
              <a:buNone/>
            </a:pPr>
            <a:r>
              <a:rPr lang="en-IN" dirty="0" smtClean="0"/>
              <a:t>This enables a number of applications residing on different software and hardware platforms to exchange data between each other.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Web services provide the following benefits: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Flexibility in structure: </a:t>
            </a:r>
          </a:p>
          <a:p>
            <a:pPr>
              <a:buNone/>
            </a:pPr>
            <a:r>
              <a:rPr lang="en-IN" dirty="0" smtClean="0"/>
              <a:t>Depending on the requirements of a business, different types of Web services can be created and used in an application. </a:t>
            </a:r>
          </a:p>
          <a:p>
            <a:pPr>
              <a:buNone/>
            </a:pPr>
            <a:r>
              <a:rPr lang="en-IN" dirty="0" smtClean="0"/>
              <a:t>For example, you can create simple Web services that provide a fundamental functionality that can be used in multiple applications. You can also create Web service to integrate the existing applications that might have been created using different software and hardware platforms. </a:t>
            </a:r>
          </a:p>
          <a:p>
            <a:pPr>
              <a:buNone/>
            </a:pPr>
            <a:r>
              <a:rPr lang="en-IN" dirty="0" smtClean="0"/>
              <a:t>Web services also prove useful in business-to-business transactions. </a:t>
            </a:r>
          </a:p>
          <a:p>
            <a:pPr>
              <a:buNone/>
            </a:pPr>
            <a:r>
              <a:rPr lang="en-IN" dirty="0" smtClean="0"/>
              <a:t>Business partners may have applications running on different platforms. </a:t>
            </a:r>
          </a:p>
          <a:p>
            <a:pPr>
              <a:buNone/>
            </a:pPr>
            <a:r>
              <a:rPr lang="en-IN" dirty="0" smtClean="0"/>
              <a:t>These applications can exchange data by using Web services.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Web services provide the following benefits:</a:t>
            </a:r>
            <a:endParaRPr lang="en-IN" dirty="0"/>
          </a:p>
        </p:txBody>
      </p:sp>
      <p:sp>
        <p:nvSpPr>
          <p:cNvPr id="3" name="Content Placeholder 2"/>
          <p:cNvSpPr>
            <a:spLocks noGrp="1"/>
          </p:cNvSpPr>
          <p:nvPr>
            <p:ph idx="1"/>
          </p:nvPr>
        </p:nvSpPr>
        <p:spPr/>
        <p:txBody>
          <a:bodyPr/>
          <a:lstStyle/>
          <a:p>
            <a:r>
              <a:rPr lang="en-IN" dirty="0" smtClean="0"/>
              <a:t>Easy Integration: </a:t>
            </a:r>
          </a:p>
          <a:p>
            <a:pPr>
              <a:buNone/>
            </a:pPr>
            <a:r>
              <a:rPr lang="en-IN" dirty="0" smtClean="0"/>
              <a:t>Using Web services, you can easily integrate business applications developed on different software and hardware platforms resulting in low setup costs. </a:t>
            </a:r>
          </a:p>
          <a:p>
            <a:pPr>
              <a:buNone/>
            </a:pPr>
            <a:r>
              <a:rPr lang="en-IN" dirty="0" smtClean="0"/>
              <a:t>In addition, you can integrate Web applications with applications such as spreadsheets or back-end database to provide online information.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 Web service has the following elements:</a:t>
            </a:r>
            <a:endParaRPr lang="en-IN" dirty="0"/>
          </a:p>
        </p:txBody>
      </p:sp>
      <p:sp>
        <p:nvSpPr>
          <p:cNvPr id="3" name="Content Placeholder 2"/>
          <p:cNvSpPr>
            <a:spLocks noGrp="1"/>
          </p:cNvSpPr>
          <p:nvPr>
            <p:ph idx="1"/>
          </p:nvPr>
        </p:nvSpPr>
        <p:spPr/>
        <p:txBody>
          <a:bodyPr/>
          <a:lstStyle/>
          <a:p>
            <a:r>
              <a:rPr lang="en-IN" dirty="0" smtClean="0"/>
              <a:t>XML(extensible </a:t>
            </a:r>
            <a:r>
              <a:rPr lang="en-IN" dirty="0" err="1" smtClean="0"/>
              <a:t>markup</a:t>
            </a:r>
            <a:r>
              <a:rPr lang="en-IN" dirty="0" smtClean="0"/>
              <a:t>-language)</a:t>
            </a:r>
          </a:p>
          <a:p>
            <a:r>
              <a:rPr lang="en-IN" dirty="0" smtClean="0"/>
              <a:t>SOAP(simple object access protocol)</a:t>
            </a:r>
          </a:p>
          <a:p>
            <a:r>
              <a:rPr lang="en-IN" dirty="0" smtClean="0"/>
              <a:t>WSDL(web services description language)</a:t>
            </a:r>
          </a:p>
          <a:p>
            <a:r>
              <a:rPr lang="en-IN" dirty="0" smtClean="0"/>
              <a:t>UDDI(universal description discovery and integration)</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186</TotalTime>
  <Words>1938</Words>
  <Application>Microsoft Office PowerPoint</Application>
  <PresentationFormat>On-screen Show (4:3)</PresentationFormat>
  <Paragraphs>136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            WEB TECHNOLOGY  </vt:lpstr>
      <vt:lpstr>UNIT 3</vt:lpstr>
      <vt:lpstr>Slide 3</vt:lpstr>
      <vt:lpstr>Slide 4</vt:lpstr>
      <vt:lpstr>Slide 5</vt:lpstr>
      <vt:lpstr>Web services provide the following benefits:</vt:lpstr>
      <vt:lpstr>Web services provide the following benefits:</vt:lpstr>
      <vt:lpstr>Web services provide the following benefits:</vt:lpstr>
      <vt:lpstr>A Web service has the following elements:</vt:lpstr>
      <vt:lpstr>A Web service has the following elements:</vt:lpstr>
      <vt:lpstr>Slide 11</vt:lpstr>
      <vt:lpstr> </vt:lpstr>
      <vt:lpstr>UDDI(universal description discovery and integration)</vt:lpstr>
      <vt:lpstr>Managing States of an ASP.NET Application</vt:lpstr>
      <vt:lpstr> Various means of storing state information: </vt:lpstr>
      <vt:lpstr>Slide 16</vt:lpstr>
      <vt:lpstr>Slide 17</vt:lpstr>
      <vt:lpstr>Slide 18</vt:lpstr>
      <vt:lpstr>Application-State</vt:lpstr>
      <vt:lpstr>Session-State  </vt:lpstr>
      <vt:lpstr>view-state</vt:lpstr>
      <vt:lpstr>Slide 22</vt:lpstr>
      <vt:lpstr> Enabling Technologies Used in Web Services </vt:lpstr>
      <vt:lpstr>Slide 24</vt:lpstr>
      <vt:lpstr>Slide 25</vt:lpstr>
      <vt:lpstr>XML</vt:lpstr>
      <vt:lpstr>SOAP</vt:lpstr>
      <vt:lpstr>Slide 28</vt:lpstr>
      <vt:lpstr>Slide 29</vt:lpstr>
      <vt:lpstr>WSDL</vt:lpstr>
      <vt:lpstr>Slide 31</vt:lpstr>
      <vt:lpstr>Slide 32</vt:lpstr>
      <vt:lpstr>The following diagram depicts the relation between the various enabling Web service technologies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VINITHA S GANIGA</dc:creator>
  <cp:lastModifiedBy>Windows User</cp:lastModifiedBy>
  <cp:revision>17</cp:revision>
  <dcterms:created xsi:type="dcterms:W3CDTF">2019-08-26T13:08:17Z</dcterms:created>
  <dcterms:modified xsi:type="dcterms:W3CDTF">2020-05-18T08:56:17Z</dcterms:modified>
</cp:coreProperties>
</file>